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Raleway Bold" charset="1" panose="00000000000000000000"/>
      <p:regular r:id="rId13"/>
    </p:embeddedFont>
    <p:embeddedFont>
      <p:font typeface="Raleway Medium" charset="1" panose="00000000000000000000"/>
      <p:regular r:id="rId14"/>
    </p:embeddedFont>
    <p:embeddedFont>
      <p:font typeface="Raleway Semi-Bold" charset="1" panose="00000000000000000000"/>
      <p:regular r:id="rId15"/>
    </p:embeddedFont>
    <p:embeddedFont>
      <p:font typeface="Arimo Bold" charset="1" panose="020B0704020202020204"/>
      <p:regular r:id="rId16"/>
    </p:embeddedFont>
    <p:embeddedFont>
      <p:font typeface="Arimo" charset="1" panose="020B0604020202020204"/>
      <p:regular r:id="rId17"/>
    </p:embeddedFont>
    <p:embeddedFont>
      <p:font typeface="Raleway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ourworldindata.org/grapher/annual-co2-including-land-use?tab=chart&amp;time=1950..2020&amp;country=CHN~IND~USA" TargetMode="External" Type="http://schemas.openxmlformats.org/officeDocument/2006/relationships/hyperlink"/><Relationship Id="rId3" Target="https://ourworldindata.org/grapher/annual-co2-emissions-per-country?time=1950..2020&amp;country=USA~IND~CHN" TargetMode="External" Type="http://schemas.openxmlformats.org/officeDocument/2006/relationships/hyperlink"/><Relationship Id="rId4" Target="https://ourworldindata.org/grapher/co2-by-source?time=1950..2020&amp;country=USA~IND~CHN" TargetMode="External" Type="http://schemas.openxmlformats.org/officeDocument/2006/relationships/hyperlink"/><Relationship Id="rId5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23791" y="-783256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08050" y="2014066"/>
            <a:ext cx="5746778" cy="6258867"/>
          </a:xfrm>
          <a:custGeom>
            <a:avLst/>
            <a:gdLst/>
            <a:ahLst/>
            <a:cxnLst/>
            <a:rect r="r" b="b" t="t" l="l"/>
            <a:pathLst>
              <a:path h="6258867" w="5746778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1567" y="490066"/>
            <a:ext cx="8380612" cy="323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6999" spc="-321" b="true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Impact of CO₂ Emissions on Health Across Countries</a:t>
            </a:r>
          </a:p>
          <a:p>
            <a:pPr algn="l" marL="0" indent="0" lvl="1">
              <a:lnSpc>
                <a:spcPts val="62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0712" y="7534275"/>
            <a:ext cx="9179504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-138" b="true">
                <a:solidFill>
                  <a:srgbClr val="8C6E5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 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3000" spc="-138" b="true">
                <a:solidFill>
                  <a:srgbClr val="8C6E5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Anupkumar Bochare 002306798</a:t>
            </a:r>
          </a:p>
          <a:p>
            <a:pPr algn="l">
              <a:lnSpc>
                <a:spcPts val="3600"/>
              </a:lnSpc>
            </a:pPr>
            <a:r>
              <a:rPr lang="en-US" sz="3000" spc="-138" b="true">
                <a:solidFill>
                  <a:srgbClr val="8C6E5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Kaushik Jayaprakash 002300709</a:t>
            </a:r>
          </a:p>
          <a:p>
            <a:pPr algn="l">
              <a:lnSpc>
                <a:spcPts val="3600"/>
              </a:lnSpc>
            </a:pPr>
            <a:r>
              <a:rPr lang="en-US" sz="3000" spc="-138" b="true">
                <a:solidFill>
                  <a:srgbClr val="8C6E5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Rajesh Kumar Rama Reddy 002303770</a:t>
            </a:r>
          </a:p>
          <a:p>
            <a:pPr algn="l" marL="0" indent="0" lvl="1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46079" y="1920197"/>
            <a:ext cx="6270790" cy="6446606"/>
          </a:xfrm>
          <a:custGeom>
            <a:avLst/>
            <a:gdLst/>
            <a:ahLst/>
            <a:cxnLst/>
            <a:rect r="r" b="b" t="t" l="l"/>
            <a:pathLst>
              <a:path h="6446606" w="6270790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929408" y="542141"/>
            <a:ext cx="7924800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16352" y="2021844"/>
            <a:ext cx="7635008" cy="7802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48301C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200" b="true">
                <a:solidFill>
                  <a:srgbClr val="48301C"/>
                </a:solidFill>
                <a:latin typeface="Raleway Bold"/>
                <a:ea typeface="Raleway Bold"/>
                <a:cs typeface="Raleway Bold"/>
                <a:sym typeface="Raleway Bold"/>
              </a:rPr>
              <a:t>Objective:  </a:t>
            </a:r>
            <a:r>
              <a:rPr lang="en-US" sz="2200" b="true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To explore the relationship between CO₂ emissions and their impact on health and environmental sustainability.</a:t>
            </a: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48301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Focus Area: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Analyze and visualize CO2 emissions data in different countries and know which country has the highest emission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 spc="-10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Historical and projected CO₂ emission trends.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 spc="-10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Sectoral contributions: Coal, Gas, Oil, Cement, and Flaring.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 spc="-10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Country-specific analysis: USA, China, India, United Kingdom, Greece</a:t>
            </a: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080"/>
              </a:lnSpc>
            </a:pPr>
            <a:r>
              <a:rPr lang="en-US" sz="2200" spc="-101" b="true">
                <a:solidFill>
                  <a:srgbClr val="48301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Why It Matters: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 spc="-10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Air pollution are key global challenges.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 spc="-10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Understanding emissions sources is critical for sustainable solutions.</a:t>
            </a: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441" y="3321992"/>
            <a:ext cx="7573301" cy="7400389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0" y="7794873"/>
            <a:ext cx="2462626" cy="2296398"/>
          </a:xfrm>
          <a:custGeom>
            <a:avLst/>
            <a:gdLst/>
            <a:ahLst/>
            <a:cxnLst/>
            <a:rect r="r" b="b" t="t" l="l"/>
            <a:pathLst>
              <a:path h="2296398" w="2462626">
                <a:moveTo>
                  <a:pt x="0" y="0"/>
                </a:moveTo>
                <a:lnTo>
                  <a:pt x="2462626" y="0"/>
                </a:lnTo>
                <a:lnTo>
                  <a:pt x="2462626" y="2296399"/>
                </a:lnTo>
                <a:lnTo>
                  <a:pt x="0" y="2296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19200" y="684385"/>
            <a:ext cx="7924800" cy="1707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427"/>
              </a:lnSpc>
            </a:pPr>
            <a:r>
              <a:rPr lang="en-US" b="true" sz="7142" spc="-32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Models used in the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9200" y="2863571"/>
            <a:ext cx="9703311" cy="363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2300" b="true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1. Bayesian Models (PyMC)</a:t>
            </a:r>
          </a:p>
          <a:p>
            <a:pPr algn="l">
              <a:lnSpc>
                <a:spcPts val="4140"/>
              </a:lnSpc>
            </a:pPr>
            <a:r>
              <a:rPr lang="en-US" sz="2300" b="true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2. SARIMA (Seasonal AutoRegressive Integrated Moving Average)</a:t>
            </a:r>
          </a:p>
          <a:p>
            <a:pPr algn="l">
              <a:lnSpc>
                <a:spcPts val="4140"/>
              </a:lnSpc>
            </a:pPr>
            <a:r>
              <a:rPr lang="en-US" sz="2300" b="true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3. Linear Regression</a:t>
            </a:r>
          </a:p>
          <a:p>
            <a:pPr algn="l">
              <a:lnSpc>
                <a:spcPts val="4140"/>
              </a:lnSpc>
            </a:pPr>
          </a:p>
          <a:p>
            <a:pPr algn="l">
              <a:lnSpc>
                <a:spcPts val="4140"/>
              </a:lnSpc>
            </a:pPr>
          </a:p>
          <a:p>
            <a:pPr algn="l">
              <a:lnSpc>
                <a:spcPts val="4140"/>
              </a:lnSpc>
            </a:pPr>
          </a:p>
          <a:p>
            <a:pPr algn="l">
              <a:lnSpc>
                <a:spcPts val="414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82795" y="8247068"/>
            <a:ext cx="5083326" cy="4242267"/>
          </a:xfrm>
          <a:custGeom>
            <a:avLst/>
            <a:gdLst/>
            <a:ahLst/>
            <a:cxnLst/>
            <a:rect r="r" b="b" t="t" l="l"/>
            <a:pathLst>
              <a:path h="4242267" w="5083326">
                <a:moveTo>
                  <a:pt x="0" y="0"/>
                </a:moveTo>
                <a:lnTo>
                  <a:pt x="5083326" y="0"/>
                </a:lnTo>
                <a:lnTo>
                  <a:pt x="5083326" y="4242266"/>
                </a:lnTo>
                <a:lnTo>
                  <a:pt x="0" y="4242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02276" y="-2383108"/>
            <a:ext cx="4211559" cy="4289551"/>
          </a:xfrm>
          <a:custGeom>
            <a:avLst/>
            <a:gdLst/>
            <a:ahLst/>
            <a:cxnLst/>
            <a:rect r="r" b="b" t="t" l="l"/>
            <a:pathLst>
              <a:path h="4289551" w="4211559">
                <a:moveTo>
                  <a:pt x="0" y="0"/>
                </a:moveTo>
                <a:lnTo>
                  <a:pt x="4211559" y="0"/>
                </a:lnTo>
                <a:lnTo>
                  <a:pt x="4211559" y="4289551"/>
                </a:lnTo>
                <a:lnTo>
                  <a:pt x="0" y="42895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5249698" y="123364"/>
            <a:ext cx="8380941" cy="2048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744"/>
              </a:lnSpc>
            </a:pPr>
            <a:r>
              <a:rPr lang="en-US" b="true" sz="8605" spc="-395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Overview of current trends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354" y="2342483"/>
            <a:ext cx="17558104" cy="2646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7"/>
              </a:lnSpc>
            </a:pPr>
            <a:r>
              <a:rPr lang="en-US" sz="2505" b="true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1. Global Emissions</a:t>
            </a:r>
          </a:p>
          <a:p>
            <a:pPr algn="ctr">
              <a:lnSpc>
                <a:spcPts val="3507"/>
              </a:lnSpc>
            </a:pPr>
          </a:p>
          <a:p>
            <a:pPr algn="l" marL="540899" indent="-270450" lvl="1">
              <a:lnSpc>
                <a:spcPts val="3507"/>
              </a:lnSpc>
              <a:buFont typeface="Arial"/>
              <a:buChar char="•"/>
            </a:pPr>
            <a:r>
              <a:rPr lang="en-US" b="true" sz="2505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Steady Increase: CO₂ emissions have risen consistently since 1980.</a:t>
            </a:r>
          </a:p>
          <a:p>
            <a:pPr algn="l" marL="540899" indent="-270450" lvl="1">
              <a:lnSpc>
                <a:spcPts val="3507"/>
              </a:lnSpc>
              <a:buFont typeface="Arial"/>
              <a:buChar char="•"/>
            </a:pPr>
            <a:r>
              <a:rPr lang="en-US" b="true" sz="2505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Major Contributors: USA, China, and India lead global emissions.</a:t>
            </a:r>
          </a:p>
          <a:p>
            <a:pPr algn="l" marL="540899" indent="-270450" lvl="1">
              <a:lnSpc>
                <a:spcPts val="3507"/>
              </a:lnSpc>
              <a:buFont typeface="Arial"/>
              <a:buChar char="•"/>
            </a:pPr>
            <a:r>
              <a:rPr lang="en-US" b="true" sz="2505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Key Sectors: Coal, Oil, Gas, Cement, and Flaring dominate sources.</a:t>
            </a:r>
          </a:p>
          <a:p>
            <a:pPr algn="ctr">
              <a:lnSpc>
                <a:spcPts val="3507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0" y="5097588"/>
            <a:ext cx="18288000" cy="2165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0"/>
              </a:lnSpc>
            </a:pPr>
            <a:r>
              <a:rPr lang="en-US" b="true" sz="2443" spc="-112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2. Sectoral Highlights</a:t>
            </a:r>
          </a:p>
          <a:p>
            <a:pPr algn="l">
              <a:lnSpc>
                <a:spcPts val="3420"/>
              </a:lnSpc>
            </a:pPr>
          </a:p>
          <a:p>
            <a:pPr algn="l" marL="527502" indent="-263751" lvl="1">
              <a:lnSpc>
                <a:spcPts val="3420"/>
              </a:lnSpc>
              <a:buFont typeface="Arial"/>
              <a:buChar char="•"/>
            </a:pPr>
            <a:r>
              <a:rPr lang="en-US" b="true" sz="2443" spc="-112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 Coal: Largest contributor to CO₂ emissions globally.</a:t>
            </a:r>
          </a:p>
          <a:p>
            <a:pPr algn="l" marL="527502" indent="-263751" lvl="1">
              <a:lnSpc>
                <a:spcPts val="3420"/>
              </a:lnSpc>
              <a:buFont typeface="Arial"/>
              <a:buChar char="•"/>
            </a:pPr>
            <a:r>
              <a:rPr lang="en-US" b="true" sz="2443" spc="-112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 Cement: Growing sector, reflecting industrial expansion.</a:t>
            </a:r>
          </a:p>
          <a:p>
            <a:pPr algn="l" marL="527502" indent="-263751" lvl="1">
              <a:lnSpc>
                <a:spcPts val="3420"/>
              </a:lnSpc>
              <a:buFont typeface="Arial"/>
              <a:buChar char="•"/>
            </a:pPr>
            <a:r>
              <a:rPr lang="en-US" b="true" sz="2443" spc="-112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 Flaring: Relatively smaller but significant contributor to emissions.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7931593"/>
            <a:ext cx="11039169" cy="1838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5"/>
              </a:lnSpc>
            </a:pPr>
            <a:r>
              <a:rPr lang="en-US" sz="2611" spc="-120" b="true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3</a:t>
            </a:r>
            <a:r>
              <a:rPr lang="en-US" b="true" sz="2611" spc="-12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. Environmental &amp; Health Impact</a:t>
            </a:r>
          </a:p>
          <a:p>
            <a:pPr algn="l">
              <a:lnSpc>
                <a:spcPts val="3655"/>
              </a:lnSpc>
            </a:pPr>
          </a:p>
          <a:p>
            <a:pPr algn="l" marL="563715" indent="-281858" lvl="1">
              <a:lnSpc>
                <a:spcPts val="3655"/>
              </a:lnSpc>
              <a:buFont typeface="Arial"/>
              <a:buChar char="•"/>
            </a:pPr>
            <a:r>
              <a:rPr lang="en-US" b="true" sz="2611" spc="-12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Rising emissions correlate with worsening air quality.</a:t>
            </a:r>
          </a:p>
          <a:p>
            <a:pPr algn="l" marL="563715" indent="-281858" lvl="1">
              <a:lnSpc>
                <a:spcPts val="3655"/>
              </a:lnSpc>
              <a:buFont typeface="Arial"/>
              <a:buChar char="•"/>
            </a:pPr>
            <a:r>
              <a:rPr lang="en-US" b="true" sz="2611" spc="-12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Increased health risks, including respiratory and cardiovascular diseases.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97251" y="4028229"/>
            <a:ext cx="5293498" cy="4944885"/>
            <a:chOff x="0" y="0"/>
            <a:chExt cx="1394172" cy="13023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417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394172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215665" y="586277"/>
            <a:ext cx="13856669" cy="239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Main challenges identified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4028229"/>
            <a:ext cx="5293498" cy="4944885"/>
            <a:chOff x="0" y="0"/>
            <a:chExt cx="1394172" cy="13023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9417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394172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65802" y="4028229"/>
            <a:ext cx="5293498" cy="4944885"/>
            <a:chOff x="0" y="0"/>
            <a:chExt cx="1394172" cy="13023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9417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394172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465094" y="4475904"/>
            <a:ext cx="242071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800"/>
              </a:lnSpc>
            </a:pPr>
            <a:r>
              <a:rPr lang="en-US" b="true" sz="12000" spc="-552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01.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33645" y="4475904"/>
            <a:ext cx="242071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800"/>
              </a:lnSpc>
            </a:pPr>
            <a:r>
              <a:rPr lang="en-US" b="true" sz="12000" spc="-552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02.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02196" y="4475904"/>
            <a:ext cx="242071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800"/>
              </a:lnSpc>
            </a:pPr>
            <a:r>
              <a:rPr lang="en-US" b="true" sz="12000" spc="-552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03.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133254"/>
            <a:ext cx="4904286" cy="260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true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Predicting Future Trends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Analyse</a:t>
            </a:r>
            <a:r>
              <a:rPr lang="en-US" b="true" sz="210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 CO₂ emissions and their impact from 2022 to 2060.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Identify actionable solutions to reduce death rates caused by emissions.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965802" y="6133254"/>
            <a:ext cx="4994905" cy="260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true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Long-Term Forecasting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Predict CO₂ emissions from coal usage across various sectors over the next 50 years.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Highlight trends to inform policy and mitigation strategies.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6653757" y="6238580"/>
            <a:ext cx="5098892" cy="223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true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Sector-Wise Analysis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Determine which sectors contribute the most to coal usage.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Assess their role in increasing CO₂ emissions and related deaths.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6973" y="949902"/>
            <a:ext cx="8752518" cy="100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200"/>
              </a:lnSpc>
            </a:pPr>
            <a:r>
              <a:rPr lang="en-US" b="true" sz="8000" spc="-36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DataSets Reference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16973" y="4388245"/>
            <a:ext cx="9764554" cy="440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0694C"/>
                </a:solidFill>
                <a:latin typeface="Arimo Bold"/>
                <a:ea typeface="Arimo Bold"/>
                <a:cs typeface="Arimo Bold"/>
                <a:sym typeface="Arimo Bold"/>
              </a:rPr>
              <a:t>Land use - </a:t>
            </a:r>
            <a:r>
              <a:rPr lang="en-US" sz="2299" u="sng">
                <a:solidFill>
                  <a:srgbClr val="00694C"/>
                </a:solidFill>
                <a:latin typeface="Arimo"/>
                <a:ea typeface="Arimo"/>
                <a:cs typeface="Arimo"/>
                <a:sym typeface="Arimo"/>
                <a:hlinkClick r:id="rId2" tooltip="https://ourworldindata.org/grapher/annual-co2-including-land-use?tab=chart&amp;time=1950..2020&amp;country=CHN~IND~USA"/>
              </a:rPr>
              <a:t>ttps://ourworldindata.org/grapher/annual-co2-including-land-use?tab=chart&amp;time=1950..2020&amp;country=CHN~IND~USA</a:t>
            </a:r>
          </a:p>
          <a:p>
            <a:pPr algn="l">
              <a:lnSpc>
                <a:spcPts val="3219"/>
              </a:lnSpc>
            </a:pPr>
          </a:p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Annual CO2 </a:t>
            </a:r>
            <a:r>
              <a:rPr lang="en-US" sz="2299" b="true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- </a:t>
            </a:r>
            <a:r>
              <a:rPr lang="en-US" sz="2299" u="sng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  <a:hlinkClick r:id="rId3" tooltip="https://ourworldindata.org/grapher/annual-co2-emissions-per-country?time=1950..2020&amp;country=USA~IND~CHN"/>
              </a:rPr>
              <a:t>https://ourworldindata.org/grapher/annual-co2-emissions-per-country?time=1950..2020&amp;country=USA~IND~CHN</a:t>
            </a:r>
          </a:p>
          <a:p>
            <a:pPr algn="l">
              <a:lnSpc>
                <a:spcPts val="3219"/>
              </a:lnSpc>
            </a:pPr>
          </a:p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By other sources - Coal , Gas , Oil, Cement, Flaring</a:t>
            </a:r>
          </a:p>
          <a:p>
            <a:pPr algn="l">
              <a:lnSpc>
                <a:spcPts val="3219"/>
              </a:lnSpc>
            </a:pPr>
            <a:r>
              <a:rPr lang="en-US" sz="2299" u="sng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  <a:hlinkClick r:id="rId4" tooltip="https://ourworldindata.org/grapher/co2-by-source?time=1950..2020&amp;country=USA~IND~CHN"/>
              </a:rPr>
              <a:t>https://ourworldindata.org/grapher/co2-by-source?time=1950..2020&amp;country=USA~IND~CHN</a:t>
            </a:r>
          </a:p>
          <a:p>
            <a:pPr algn="l">
              <a:lnSpc>
                <a:spcPts val="3219"/>
              </a:lnSpc>
            </a:pP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 u="sng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Different Countries -</a:t>
            </a:r>
            <a:r>
              <a:rPr lang="en-US" sz="2299" u="sng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https://vizhub.healthdata.org/gbd-results/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752220" y="2010064"/>
            <a:ext cx="7657784" cy="765778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16973" y="2572013"/>
            <a:ext cx="10326271" cy="2236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9"/>
              </a:lnSpc>
            </a:pPr>
            <a:r>
              <a:rPr lang="en-US" sz="2964" b="true">
                <a:solidFill>
                  <a:srgbClr val="00694C"/>
                </a:solidFill>
                <a:latin typeface="Arimo Bold"/>
                <a:ea typeface="Arimo Bold"/>
                <a:cs typeface="Arimo Bold"/>
                <a:sym typeface="Arimo Bold"/>
              </a:rPr>
              <a:t> We got the data for CO2 emission from Our World Data and Countries dat from Global Health Data Exchange</a:t>
            </a:r>
          </a:p>
          <a:p>
            <a:pPr algn="l">
              <a:lnSpc>
                <a:spcPts val="4149"/>
              </a:lnSpc>
            </a:pPr>
          </a:p>
          <a:p>
            <a:pPr algn="l">
              <a:lnSpc>
                <a:spcPts val="2583"/>
              </a:lnSpc>
            </a:pPr>
          </a:p>
          <a:p>
            <a:pPr algn="l">
              <a:lnSpc>
                <a:spcPts val="258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23791" y="-783256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67657" y="1376536"/>
            <a:ext cx="5561408" cy="7533927"/>
          </a:xfrm>
          <a:custGeom>
            <a:avLst/>
            <a:gdLst/>
            <a:ahLst/>
            <a:cxnLst/>
            <a:rect r="r" b="b" t="t" l="l"/>
            <a:pathLst>
              <a:path h="7533927" w="5561408">
                <a:moveTo>
                  <a:pt x="0" y="0"/>
                </a:moveTo>
                <a:lnTo>
                  <a:pt x="5561408" y="0"/>
                </a:lnTo>
                <a:lnTo>
                  <a:pt x="5561408" y="7533928"/>
                </a:lnTo>
                <a:lnTo>
                  <a:pt x="0" y="7533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833849" y="6438597"/>
            <a:ext cx="5407039" cy="3370421"/>
          </a:xfrm>
          <a:custGeom>
            <a:avLst/>
            <a:gdLst/>
            <a:ahLst/>
            <a:cxnLst/>
            <a:rect r="r" b="b" t="t" l="l"/>
            <a:pathLst>
              <a:path h="3370421" w="5407039">
                <a:moveTo>
                  <a:pt x="0" y="0"/>
                </a:moveTo>
                <a:lnTo>
                  <a:pt x="5407040" y="0"/>
                </a:lnTo>
                <a:lnTo>
                  <a:pt x="5407040" y="3370421"/>
                </a:lnTo>
                <a:lnTo>
                  <a:pt x="0" y="33704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2813" r="0" b="-3761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65118" y="1304925"/>
            <a:ext cx="8144502" cy="463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 spc="-459" b="tru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Thank you !</a:t>
            </a:r>
          </a:p>
          <a:p>
            <a:pPr algn="l">
              <a:lnSpc>
                <a:spcPts val="8999"/>
              </a:lnSpc>
            </a:pPr>
          </a:p>
          <a:p>
            <a:pPr algn="l" marL="0" indent="0" lvl="1">
              <a:lnSpc>
                <a:spcPts val="8999"/>
              </a:lnSpc>
            </a:pPr>
            <a:r>
              <a:rPr lang="en-US" b="true" sz="9999" spc="-459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Lets see the Notebook now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DAGY9Hn8bKg</dc:identifier>
  <dcterms:modified xsi:type="dcterms:W3CDTF">2011-08-01T06:04:30Z</dcterms:modified>
  <cp:revision>1</cp:revision>
  <dc:title>Data Analysis</dc:title>
</cp:coreProperties>
</file>